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media/image28.jpeg" ContentType="image/jpeg"/>
  <Override PartName="/ppt/media/image29.jpeg" ContentType="image/jpeg"/>
  <Override PartName="/ppt/media/image30.jpeg" ContentType="image/jpeg"/>
  <Override PartName="/ppt/media/image31.jpeg" ContentType="image/jpeg"/>
  <Override PartName="/ppt/media/image32.jpeg" ContentType="image/jpeg"/>
  <Override PartName="/ppt/media/image33.jpeg" ContentType="image/jpeg"/>
  <Override PartName="/ppt/media/image34.jpeg" ContentType="image/jpeg"/>
  <Override PartName="/ppt/media/image35.jpeg" ContentType="image/jpeg"/>
  <Override PartName="/ppt/media/image36.jpeg" ContentType="image/jpeg"/>
  <Override PartName="/ppt/media/image37.jpeg" ContentType="image/jpeg"/>
  <Override PartName="/ppt/media/image38.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small">
                <a:solidFill>
                  <a:srgbClr val="000099"/>
                </a:solidFill>
                <a:latin typeface="Arial"/>
              </a:rPr>
              <a:t>Click to edit the title text format</a:t>
            </a:r>
            <a:endParaRPr b="0" lang="en-US"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US" sz="3200" spc="-1" strike="noStrike">
                <a:solidFill>
                  <a:srgbClr val="000099"/>
                </a:solidFill>
                <a:latin typeface="Arial Narrow"/>
              </a:rPr>
              <a:t>Click to edit the outline text format</a:t>
            </a:r>
            <a:endParaRPr b="0" lang="en-US"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US" sz="2800" spc="-1" strike="noStrike">
                <a:solidFill>
                  <a:srgbClr val="000099"/>
                </a:solidFill>
                <a:latin typeface="Arial Narrow"/>
              </a:rPr>
              <a:t>Second Outline Level</a:t>
            </a:r>
            <a:endParaRPr b="0" lang="en-US"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US" sz="2400" spc="-1" strike="noStrike">
                <a:solidFill>
                  <a:srgbClr val="000099"/>
                </a:solidFill>
                <a:latin typeface="Arial Narrow"/>
              </a:rPr>
              <a:t>Third Outline Level</a:t>
            </a:r>
            <a:endParaRPr b="0" lang="en-US"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US" sz="2000" spc="-1" strike="noStrike">
                <a:solidFill>
                  <a:srgbClr val="000099"/>
                </a:solidFill>
                <a:latin typeface="Arial Narrow"/>
              </a:rPr>
              <a:t>Fourth Outline Level</a:t>
            </a:r>
            <a:endParaRPr b="0" lang="en-US"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US" sz="2000" spc="-1" strike="noStrike">
                <a:solidFill>
                  <a:srgbClr val="000099"/>
                </a:solidFill>
                <a:latin typeface="Arial Narrow"/>
              </a:rPr>
              <a:t>Fifth Outline Level</a:t>
            </a:r>
            <a:endParaRPr b="0" lang="en-US"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US" sz="2000" spc="-1" strike="noStrike">
                <a:solidFill>
                  <a:srgbClr val="000099"/>
                </a:solidFill>
                <a:latin typeface="Arial Narrow"/>
              </a:rPr>
              <a:t>Sixth Outline Level</a:t>
            </a:r>
            <a:endParaRPr b="0" lang="en-US"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US" sz="2000" spc="-1" strike="noStrike">
                <a:solidFill>
                  <a:srgbClr val="000099"/>
                </a:solidFill>
                <a:latin typeface="Arial Narrow"/>
              </a:rPr>
              <a:t>Seventh Outline Level</a:t>
            </a:r>
            <a:endParaRPr b="0" lang="en-US"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all">
                <a:latin typeface="Arial"/>
              </a:rPr>
              <a:t>Click to edit the title text format</a:t>
            </a:r>
            <a:endParaRPr b="0" lang="en-US"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Click to edit the outline text format</a:t>
            </a:r>
            <a:endParaRPr b="0" lang="en-US" sz="3200" spc="-1" strike="noStrike">
              <a:latin typeface="Arial Narrow"/>
            </a:endParaRPr>
          </a:p>
          <a:p>
            <a:pPr lvl="1" marL="864000" indent="-324000">
              <a:spcBef>
                <a:spcPts val="1134"/>
              </a:spcBef>
              <a:buClr>
                <a:srgbClr val="000000"/>
              </a:buClr>
              <a:buSzPct val="75000"/>
              <a:buFont typeface="Symbol" charset="2"/>
              <a:buChar char=""/>
            </a:pPr>
            <a:r>
              <a:rPr b="0" lang="en-US" sz="2800" spc="-1" strike="noStrike">
                <a:latin typeface="Arial Narrow"/>
              </a:rPr>
              <a:t>Second Outline Level</a:t>
            </a:r>
            <a:endParaRPr b="0" lang="en-US" sz="2800" spc="-1" strike="noStrike">
              <a:latin typeface="Arial Narrow"/>
            </a:endParaRPr>
          </a:p>
          <a:p>
            <a:pPr lvl="2" marL="1296000" indent="-288000">
              <a:spcBef>
                <a:spcPts val="850"/>
              </a:spcBef>
              <a:buClr>
                <a:srgbClr val="000000"/>
              </a:buClr>
              <a:buSzPct val="45000"/>
              <a:buFont typeface="Wingdings" charset="2"/>
              <a:buChar char=""/>
            </a:pPr>
            <a:r>
              <a:rPr b="0" lang="en-US" sz="2400" spc="-1" strike="noStrike">
                <a:latin typeface="Arial Narrow"/>
              </a:rPr>
              <a:t>Third Outline Level</a:t>
            </a:r>
            <a:endParaRPr b="0" lang="en-US" sz="2400" spc="-1" strike="noStrike">
              <a:latin typeface="Arial Narrow"/>
            </a:endParaRPr>
          </a:p>
          <a:p>
            <a:pPr lvl="3" marL="1728000" indent="-216000">
              <a:spcBef>
                <a:spcPts val="567"/>
              </a:spcBef>
              <a:buClr>
                <a:srgbClr val="000000"/>
              </a:buClr>
              <a:buSzPct val="75000"/>
              <a:buFont typeface="Symbol" charset="2"/>
              <a:buChar char=""/>
            </a:pPr>
            <a:r>
              <a:rPr b="0" lang="en-US" sz="2000" spc="-1" strike="noStrike">
                <a:latin typeface="Arial Narrow"/>
              </a:rPr>
              <a:t>Fourth Outline Level</a:t>
            </a:r>
            <a:endParaRPr b="0" lang="en-US" sz="2000" spc="-1" strike="noStrike">
              <a:latin typeface="Arial Narrow"/>
            </a:endParaRPr>
          </a:p>
          <a:p>
            <a:pPr lvl="4" marL="2160000" indent="-216000">
              <a:spcBef>
                <a:spcPts val="283"/>
              </a:spcBef>
              <a:buClr>
                <a:srgbClr val="000000"/>
              </a:buClr>
              <a:buSzPct val="45000"/>
              <a:buFont typeface="Wingdings" charset="2"/>
              <a:buChar char=""/>
            </a:pPr>
            <a:r>
              <a:rPr b="0" lang="en-US" sz="2000" spc="-1" strike="noStrike">
                <a:latin typeface="Arial Narrow"/>
              </a:rPr>
              <a:t>Fifth Outline Level</a:t>
            </a:r>
            <a:endParaRPr b="0" lang="en-US" sz="2000" spc="-1" strike="noStrike">
              <a:latin typeface="Arial Narrow"/>
            </a:endParaRPr>
          </a:p>
          <a:p>
            <a:pPr lvl="5" marL="2592000" indent="-216000">
              <a:spcBef>
                <a:spcPts val="283"/>
              </a:spcBef>
              <a:buClr>
                <a:srgbClr val="000000"/>
              </a:buClr>
              <a:buSzPct val="45000"/>
              <a:buFont typeface="Wingdings" charset="2"/>
              <a:buChar char=""/>
            </a:pPr>
            <a:r>
              <a:rPr b="0" lang="en-US" sz="2000" spc="-1" strike="noStrike">
                <a:latin typeface="Arial Narrow"/>
              </a:rPr>
              <a:t>Sixth Outline Level</a:t>
            </a:r>
            <a:endParaRPr b="0" lang="en-US" sz="2000" spc="-1" strike="noStrike">
              <a:latin typeface="Arial Narrow"/>
            </a:endParaRPr>
          </a:p>
          <a:p>
            <a:pPr lvl="6" marL="3024000" indent="-216000">
              <a:spcBef>
                <a:spcPts val="283"/>
              </a:spcBef>
              <a:buClr>
                <a:srgbClr val="000000"/>
              </a:buClr>
              <a:buSzPct val="45000"/>
              <a:buFont typeface="Wingdings" charset="2"/>
              <a:buChar char=""/>
            </a:pPr>
            <a:r>
              <a:rPr b="0" lang="en-US" sz="2000" spc="-1" strike="noStrike">
                <a:latin typeface="Arial Narrow"/>
              </a:rPr>
              <a:t>Seventh Outline Level</a:t>
            </a:r>
            <a:endParaRPr b="0" lang="en-US"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US" sz="1400" spc="-1" strike="noStrike">
                <a:latin typeface="Times New Roman"/>
              </a:rPr>
              <a:t>&lt;date/time&gt;</a:t>
            </a:r>
            <a:endParaRPr b="0" lang="en-US"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US" sz="1400" spc="-1" strike="noStrike">
                <a:latin typeface="Times New Roman"/>
              </a:rPr>
              <a:t>&lt;footer&gt;</a:t>
            </a:r>
            <a:endParaRPr b="0" lang="en-US"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82F7BD0A-7B39-49EF-A831-0556C855D98E}" type="slidenum">
              <a:rPr b="0" lang="en-US" sz="1400" spc="-1" strike="noStrike">
                <a:latin typeface="Times New Roman"/>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21.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21.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21.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21.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21.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8.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5.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5.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5.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5.xml"/>
</Relationships>
</file>

<file path=ppt/slides/_rels/slide23.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5.xml"/>
</Relationships>
</file>

<file path=ppt/slides/_rels/slide24.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5.xml"/>
</Relationships>
</file>

<file path=ppt/slides/_rels/slide25.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5.xml"/>
</Relationships>
</file>

<file path=ppt/slides/_rels/slide26.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5.xml"/>
</Relationships>
</file>

<file path=ppt/slides/_rels/slide27.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slideLayout" Target="../slideLayouts/slideLayout15.xml"/>
</Relationships>
</file>

<file path=ppt/slides/_rels/slide28.xml.rels><?xml version="1.0" encoding="UTF-8"?>
<Relationships xmlns="http://schemas.openxmlformats.org/package/2006/relationships"><Relationship Id="rId1" Type="http://schemas.openxmlformats.org/officeDocument/2006/relationships/image" Target="../media/image29.jpeg"/><Relationship Id="rId2" Type="http://schemas.openxmlformats.org/officeDocument/2006/relationships/slideLayout" Target="../slideLayouts/slideLayout15.xml"/>
</Relationships>
</file>

<file path=ppt/slides/_rels/slide29.xml.rels><?xml version="1.0" encoding="UTF-8"?>
<Relationships xmlns="http://schemas.openxmlformats.org/package/2006/relationships"><Relationship Id="rId1" Type="http://schemas.openxmlformats.org/officeDocument/2006/relationships/image" Target="../media/image30.jpe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5.xml"/>
</Relationships>
</file>

<file path=ppt/slides/_rels/slide30.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15.xml"/>
</Relationships>
</file>

<file path=ppt/slides/_rels/slide32.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15.xml"/>
</Relationships>
</file>

<file path=ppt/slides/_rels/slide33.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5.xml"/>
</Relationships>
</file>

<file path=ppt/slides/_rels/slide34.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15.xml"/>
</Relationships>
</file>

<file path=ppt/slides/_rels/slide35.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18.xml"/>
</Relationships>
</file>

<file path=ppt/slides/_rels/slide36.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5.xml"/>
</Relationships>
</file>

<file path=ppt/slides/_rels/slide37.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15.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8.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21.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21.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21.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2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US" sz="4800" spc="-1" strike="noStrike">
                <a:solidFill>
                  <a:srgbClr val="ffffff"/>
                </a:solidFill>
                <a:latin typeface="Arial Black"/>
              </a:rPr>
              <a:t>How To Use </a:t>
            </a:r>
            <a:endParaRPr b="0" lang="en-US" sz="4800" spc="-1" strike="noStrike">
              <a:solidFill>
                <a:srgbClr val="000000"/>
              </a:solidFill>
              <a:latin typeface="Arial"/>
            </a:endParaRPr>
          </a:p>
          <a:p>
            <a:pPr algn="ctr"/>
            <a:r>
              <a:rPr b="0" lang="en-US" sz="4800" spc="-1" strike="noStrike">
                <a:solidFill>
                  <a:srgbClr val="ffffff"/>
                </a:solidFill>
                <a:latin typeface="Arial Black"/>
              </a:rPr>
              <a:t>Social Media Marketing </a:t>
            </a:r>
            <a:endParaRPr b="0" lang="en-US" sz="4800" spc="-1" strike="noStrike">
              <a:solidFill>
                <a:srgbClr val="000000"/>
              </a:solidFill>
              <a:latin typeface="Arial"/>
            </a:endParaRPr>
          </a:p>
          <a:p>
            <a:pPr algn="ctr"/>
            <a:r>
              <a:rPr b="0" lang="en-US" sz="4800" spc="-1" strike="noStrike">
                <a:solidFill>
                  <a:srgbClr val="ffffff"/>
                </a:solidFill>
                <a:latin typeface="Arial Black"/>
              </a:rPr>
              <a:t>to Gain Followers</a:t>
            </a:r>
            <a:endParaRPr b="0" lang="en-US" sz="4800" spc="-1" strike="noStrike">
              <a:solidFill>
                <a:srgbClr val="000000"/>
              </a:solidFill>
              <a:latin typeface="Arial"/>
            </a:endParaRPr>
          </a:p>
        </p:txBody>
      </p:sp>
    </p:spTree>
  </p:cSld>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7"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98"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9"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Gender</a:t>
            </a:r>
            <a:endParaRPr b="0" lang="en-US" sz="3200" spc="-1" strike="noStrike">
              <a:latin typeface="Arial Narrow"/>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0"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101"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2"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Gender</a:t>
            </a:r>
            <a:endParaRPr b="0" lang="en-US" sz="3200" spc="-1" strike="noStrike">
              <a:latin typeface="Arial Narrow"/>
            </a:endParaRPr>
          </a:p>
        </p:txBody>
      </p:sp>
      <p:sp>
        <p:nvSpPr>
          <p:cNvPr id="103" name="TextShape 4"/>
          <p:cNvSpPr txBox="1"/>
          <p:nvPr/>
        </p:nvSpPr>
        <p:spPr>
          <a:xfrm>
            <a:off x="5171760" y="2095560"/>
            <a:ext cx="4426920" cy="245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Education</a:t>
            </a:r>
            <a:endParaRPr b="0" lang="en-US" sz="3200" spc="-1" strike="noStrike">
              <a:latin typeface="Arial Narrow"/>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4"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105"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6"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Gender</a:t>
            </a:r>
            <a:endParaRPr b="0" lang="en-US" sz="3200" spc="-1" strike="noStrike">
              <a:latin typeface="Arial Narrow"/>
            </a:endParaRPr>
          </a:p>
        </p:txBody>
      </p:sp>
      <p:sp>
        <p:nvSpPr>
          <p:cNvPr id="107" name="TextShape 4"/>
          <p:cNvSpPr txBox="1"/>
          <p:nvPr/>
        </p:nvSpPr>
        <p:spPr>
          <a:xfrm>
            <a:off x="5171760" y="2095560"/>
            <a:ext cx="4426920" cy="245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Education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Interests</a:t>
            </a:r>
            <a:endParaRPr b="0" lang="en-US" sz="32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8"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109"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0"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Gender</a:t>
            </a:r>
            <a:endParaRPr b="0" lang="en-US" sz="3200" spc="-1" strike="noStrike">
              <a:latin typeface="Arial Narrow"/>
            </a:endParaRPr>
          </a:p>
        </p:txBody>
      </p:sp>
      <p:sp>
        <p:nvSpPr>
          <p:cNvPr id="111" name="TextShape 4"/>
          <p:cNvSpPr txBox="1"/>
          <p:nvPr/>
        </p:nvSpPr>
        <p:spPr>
          <a:xfrm>
            <a:off x="5171760" y="2095560"/>
            <a:ext cx="4426920" cy="245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Education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Interests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Beliefs</a:t>
            </a:r>
            <a:endParaRPr b="0" lang="en-US" sz="3200" spc="-1" strike="noStrike">
              <a:latin typeface="Arial Narrow"/>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2"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113"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4"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Gender</a:t>
            </a:r>
            <a:endParaRPr b="0" lang="en-US" sz="3200" spc="-1" strike="noStrike">
              <a:latin typeface="Arial Narrow"/>
            </a:endParaRPr>
          </a:p>
        </p:txBody>
      </p:sp>
      <p:sp>
        <p:nvSpPr>
          <p:cNvPr id="115" name="TextShape 4"/>
          <p:cNvSpPr txBox="1"/>
          <p:nvPr/>
        </p:nvSpPr>
        <p:spPr>
          <a:xfrm>
            <a:off x="5171760" y="2095560"/>
            <a:ext cx="4426920" cy="2456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Education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Interests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Beliefs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Values.</a:t>
            </a:r>
            <a:endParaRPr b="0" lang="en-US" sz="32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6"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Standard elements of marketing.</a:t>
            </a:r>
            <a:endParaRPr b="0" lang="en-US" sz="4000" spc="-1" strike="noStrike">
              <a:solidFill>
                <a:srgbClr val="000000"/>
              </a:solidFill>
              <a:latin typeface="Arial"/>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7" name="TextShape 1"/>
          <p:cNvSpPr txBox="1"/>
          <p:nvPr/>
        </p:nvSpPr>
        <p:spPr>
          <a:xfrm>
            <a:off x="504000" y="1058760"/>
            <a:ext cx="9071640" cy="3552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make sure that you are on the same social media platforms as your audience, otherwise, your followers will not grow.</a:t>
            </a:r>
            <a:endParaRPr b="0" lang="en-US" sz="3200" spc="-1" strike="noStrike">
              <a:latin typeface="Arial Narrow"/>
            </a:endParaRPr>
          </a:p>
        </p:txBody>
      </p:sp>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8" name="TextShape 1"/>
          <p:cNvSpPr txBox="1"/>
          <p:nvPr/>
        </p:nvSpPr>
        <p:spPr>
          <a:xfrm>
            <a:off x="504000" y="1058760"/>
            <a:ext cx="9071640" cy="35528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First and foremost, you need to make sure that you are on the same social media platforms as your audience, otherwise, your followers will not grow.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You should place your business in the places where the majority of your audience exists--you can and should cross-post but you need to target your campaigns specifically to your audience on the platform.</a:t>
            </a:r>
            <a:endParaRPr b="0" lang="en-US" sz="3200" spc="-1" strike="noStrike">
              <a:latin typeface="Arial Narrow"/>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9"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0" name="TextShape 2"/>
          <p:cNvSpPr txBox="1"/>
          <p:nvPr/>
        </p:nvSpPr>
        <p:spPr>
          <a:xfrm>
            <a:off x="504000" y="1240920"/>
            <a:ext cx="9071640" cy="3188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Check your competition. </a:t>
            </a:r>
            <a:endParaRPr b="0" lang="en-US" sz="3200" spc="-1" strike="noStrike">
              <a:latin typeface="Arial Narrow"/>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2" name="TextShape 2"/>
          <p:cNvSpPr txBox="1"/>
          <p:nvPr/>
        </p:nvSpPr>
        <p:spPr>
          <a:xfrm>
            <a:off x="504000" y="1240920"/>
            <a:ext cx="9071640" cy="3188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Check your competition.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Understand how they connect with your dream audience and find ways to insert yourself into this arena.</a:t>
            </a:r>
            <a:endParaRPr b="0" lang="en-US" sz="3200" spc="-1" strike="noStrike">
              <a:latin typeface="Arial Narrow"/>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1" name="TextShape 2"/>
          <p:cNvSpPr txBox="1"/>
          <p:nvPr/>
        </p:nvSpPr>
        <p:spPr>
          <a:xfrm>
            <a:off x="504000" y="860040"/>
            <a:ext cx="9071640" cy="3950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It kind of goes without saying that you will need followers in order for your business to succeed, obviously. </a:t>
            </a:r>
            <a:endParaRPr b="0" lang="en-US" sz="3600" spc="-1" strike="noStrike">
              <a:latin typeface="Arial Narrow"/>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3"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4" name="TextShape 2"/>
          <p:cNvSpPr txBox="1"/>
          <p:nvPr/>
        </p:nvSpPr>
        <p:spPr>
          <a:xfrm>
            <a:off x="504000" y="1240920"/>
            <a:ext cx="9071640" cy="31881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Check your competition.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Understand how they connect with your dream audience and find ways to insert yourself into this arena.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See also the kind of campaigns, promotions, and collaborations that they run and how or why they are effective. </a:t>
            </a:r>
            <a:endParaRPr b="0" lang="en-US" sz="3200" spc="-1" strike="noStrike">
              <a:latin typeface="Arial Narrow"/>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25" name="" descr=""/>
          <p:cNvPicPr/>
          <p:nvPr/>
        </p:nvPicPr>
        <p:blipFill>
          <a:blip r:embed="rId1"/>
          <a:stretch/>
        </p:blipFill>
        <p:spPr>
          <a:xfrm>
            <a:off x="1800" y="-492840"/>
            <a:ext cx="10150200" cy="6719400"/>
          </a:xfrm>
          <a:prstGeom prst="rect">
            <a:avLst/>
          </a:prstGeom>
          <a:ln>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7" name="TextShape 2"/>
          <p:cNvSpPr txBox="1"/>
          <p:nvPr/>
        </p:nvSpPr>
        <p:spPr>
          <a:xfrm>
            <a:off x="504000" y="1374480"/>
            <a:ext cx="9071640" cy="29214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A good, quantitative test of the quality of your content and the correlation that has with your follower growth is to run a specific campaign.</a:t>
            </a:r>
            <a:endParaRPr b="0" lang="en-US" sz="3600" spc="-1" strike="noStrike">
              <a:latin typeface="Arial Narrow"/>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2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29" name="TextShape 2"/>
          <p:cNvSpPr txBox="1"/>
          <p:nvPr/>
        </p:nvSpPr>
        <p:spPr>
          <a:xfrm>
            <a:off x="504000" y="1374480"/>
            <a:ext cx="9071640" cy="29214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A good, quantitative test of the quality of your content and the correlation that has with your follower growth is to run a specific campaign.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Run your analytics before beginning and decide on some goal numbers. </a:t>
            </a:r>
            <a:endParaRPr b="0" lang="en-US" sz="3600" spc="-1" strike="noStrike">
              <a:latin typeface="Arial Narrow"/>
            </a:endParaRPr>
          </a:p>
        </p:txBody>
      </p:sp>
    </p:spTree>
  </p:cSld>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1" name="TextShape 2"/>
          <p:cNvSpPr txBox="1"/>
          <p:nvPr/>
        </p:nvSpPr>
        <p:spPr>
          <a:xfrm>
            <a:off x="504000" y="1022040"/>
            <a:ext cx="9071640" cy="36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Do a campaign; try something different, put a lot of effort into it.</a:t>
            </a:r>
            <a:endParaRPr b="0" lang="en-US" sz="3600" spc="-1" strike="noStrike">
              <a:latin typeface="Arial Narrow"/>
            </a:endParaRPr>
          </a:p>
        </p:txBody>
      </p:sp>
    </p:spTree>
  </p:cSld>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3" name="TextShape 2"/>
          <p:cNvSpPr txBox="1"/>
          <p:nvPr/>
        </p:nvSpPr>
        <p:spPr>
          <a:xfrm>
            <a:off x="504000" y="1022040"/>
            <a:ext cx="9071640" cy="36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Do a campaign; try something different, put a lot of effort into it.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Run your analytics afterward and see if you met your goals. </a:t>
            </a:r>
            <a:endParaRPr b="0" lang="en-US" sz="3600" spc="-1" strike="noStrike">
              <a:latin typeface="Arial Narrow"/>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35" name="TextShape 2"/>
          <p:cNvSpPr txBox="1"/>
          <p:nvPr/>
        </p:nvSpPr>
        <p:spPr>
          <a:xfrm>
            <a:off x="504000" y="1022040"/>
            <a:ext cx="9071640" cy="3626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Do a campaign; try something different, put a lot of effort into it.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Run your analytics afterward and see if you met your goals.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New followers; interactions; click-throughs; comments; shares; did you meet your goals? </a:t>
            </a:r>
            <a:endParaRPr b="0" lang="en-US" sz="3600" spc="-1" strike="noStrike">
              <a:latin typeface="Arial Narrow"/>
            </a:endParaRPr>
          </a:p>
        </p:txBody>
      </p:sp>
    </p:spTree>
  </p:cSld>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6" name="TextShape 1"/>
          <p:cNvSpPr txBox="1"/>
          <p:nvPr/>
        </p:nvSpPr>
        <p:spPr>
          <a:xfrm>
            <a:off x="504000" y="1369440"/>
            <a:ext cx="9071640" cy="2931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2800" spc="-1" strike="noStrike">
                <a:latin typeface="Arial Narrow"/>
              </a:rPr>
              <a:t>You should be using appropriate hashtags and location tags but do not spam them.</a:t>
            </a:r>
            <a:endParaRPr b="0" lang="en-US" sz="2800" spc="-1" strike="noStrike">
              <a:latin typeface="Arial Narrow"/>
            </a:endParaRPr>
          </a:p>
        </p:txBody>
      </p:sp>
    </p:spTree>
  </p:cSld>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7" name="TextShape 1"/>
          <p:cNvSpPr txBox="1"/>
          <p:nvPr/>
        </p:nvSpPr>
        <p:spPr>
          <a:xfrm>
            <a:off x="504000" y="1369440"/>
            <a:ext cx="9071640" cy="2931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2800" spc="-1" strike="noStrike">
                <a:latin typeface="Arial Narrow"/>
              </a:rPr>
              <a:t>You should be using appropriate hashtags and location tags but do not spam them. </a:t>
            </a:r>
            <a:endParaRPr b="0" lang="en-US" sz="2800" spc="-1" strike="noStrike">
              <a:latin typeface="Arial Narrow"/>
            </a:endParaRPr>
          </a:p>
          <a:p>
            <a:pPr marL="432000" indent="-324000">
              <a:spcBef>
                <a:spcPts val="1414"/>
              </a:spcBef>
              <a:buClr>
                <a:srgbClr val="000000"/>
              </a:buClr>
              <a:buSzPct val="45000"/>
              <a:buFont typeface="Wingdings" charset="2"/>
              <a:buChar char=""/>
            </a:pPr>
            <a:r>
              <a:rPr b="0" lang="en-US" sz="2800" spc="-1" strike="noStrike">
                <a:latin typeface="Arial Narrow"/>
              </a:rPr>
              <a:t>Do research into the most effective hashtags, check that growth and interaction over time you may need to update them.</a:t>
            </a:r>
            <a:endParaRPr b="0" lang="en-US" sz="2800" spc="-1" strike="noStrike">
              <a:latin typeface="Arial Narrow"/>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38" name="TextShape 1"/>
          <p:cNvSpPr txBox="1"/>
          <p:nvPr/>
        </p:nvSpPr>
        <p:spPr>
          <a:xfrm>
            <a:off x="504000" y="1369440"/>
            <a:ext cx="9071640" cy="29311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2800" spc="-1" strike="noStrike">
                <a:latin typeface="Arial Narrow"/>
              </a:rPr>
              <a:t>You should be using appropriate hashtags and location tags but do not spam them. </a:t>
            </a:r>
            <a:endParaRPr b="0" lang="en-US" sz="2800" spc="-1" strike="noStrike">
              <a:latin typeface="Arial Narrow"/>
            </a:endParaRPr>
          </a:p>
          <a:p>
            <a:pPr marL="432000" indent="-324000">
              <a:spcBef>
                <a:spcPts val="1414"/>
              </a:spcBef>
              <a:buClr>
                <a:srgbClr val="000000"/>
              </a:buClr>
              <a:buSzPct val="45000"/>
              <a:buFont typeface="Wingdings" charset="2"/>
              <a:buChar char=""/>
            </a:pPr>
            <a:r>
              <a:rPr b="0" lang="en-US" sz="2800" spc="-1" strike="noStrike">
                <a:latin typeface="Arial Narrow"/>
              </a:rPr>
              <a:t>Do research into the most effective hashtags, check that growth and interaction over time you may need to update them. </a:t>
            </a:r>
            <a:endParaRPr b="0" lang="en-US" sz="2800" spc="-1" strike="noStrike">
              <a:latin typeface="Arial Narrow"/>
            </a:endParaRPr>
          </a:p>
          <a:p>
            <a:pPr marL="432000" indent="-324000">
              <a:spcBef>
                <a:spcPts val="1414"/>
              </a:spcBef>
              <a:buClr>
                <a:srgbClr val="000000"/>
              </a:buClr>
              <a:buSzPct val="45000"/>
              <a:buFont typeface="Wingdings" charset="2"/>
              <a:buChar char=""/>
            </a:pPr>
            <a:r>
              <a:rPr b="0" lang="en-US" sz="2800" spc="-1" strike="noStrike">
                <a:latin typeface="Arial Narrow"/>
              </a:rPr>
              <a:t>You will need to use popular, but not flooded hashtags: find the medium where your audience will find you.</a:t>
            </a:r>
            <a:endParaRPr b="0" lang="en-US" sz="2800" spc="-1" strike="noStrike">
              <a:latin typeface="Arial Narrow"/>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3" name="TextShape 2"/>
          <p:cNvSpPr txBox="1"/>
          <p:nvPr/>
        </p:nvSpPr>
        <p:spPr>
          <a:xfrm>
            <a:off x="504000" y="860040"/>
            <a:ext cx="9071640" cy="39502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It kind of goes without saying that you will need followers in order for your business to succeed, obviously.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You could have the best content in the world, but if your marketing strategy is bad, then you will not have the audience in order to maximize the returns from your business.</a:t>
            </a:r>
            <a:endParaRPr b="0" lang="en-US" sz="3600" spc="-1" strike="noStrike">
              <a:latin typeface="Arial Narrow"/>
            </a:endParaRPr>
          </a:p>
        </p:txBody>
      </p:sp>
    </p:spTree>
  </p:cSld>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39" name="" descr=""/>
          <p:cNvPicPr/>
          <p:nvPr/>
        </p:nvPicPr>
        <p:blipFill>
          <a:blip r:embed="rId1"/>
          <a:stretch/>
        </p:blipFill>
        <p:spPr>
          <a:xfrm>
            <a:off x="-69840" y="-561600"/>
            <a:ext cx="10293840" cy="6856920"/>
          </a:xfrm>
          <a:prstGeom prst="rect">
            <a:avLst/>
          </a:prstGeom>
          <a:ln>
            <a:noFill/>
          </a:ln>
        </p:spPr>
      </p:pic>
    </p:spTree>
  </p:cSld>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41" name="TextShape 2"/>
          <p:cNvSpPr txBox="1"/>
          <p:nvPr/>
        </p:nvSpPr>
        <p:spPr>
          <a:xfrm>
            <a:off x="504000" y="1755360"/>
            <a:ext cx="9071640" cy="2159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 secret to social media marketing it's to appear like the brand is a real person, which of course you are…</a:t>
            </a:r>
            <a:endParaRPr b="0" lang="en-US" sz="3200" spc="-1" strike="noStrike">
              <a:latin typeface="Arial Narrow"/>
            </a:endParaRPr>
          </a:p>
        </p:txBody>
      </p:sp>
    </p:spTree>
  </p:cSld>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43" name="TextShape 2"/>
          <p:cNvSpPr txBox="1"/>
          <p:nvPr/>
        </p:nvSpPr>
        <p:spPr>
          <a:xfrm>
            <a:off x="504000" y="1755360"/>
            <a:ext cx="9071640" cy="21596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 secret to social media marketing it's to appear like the brand is a real person, which of course you are…</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But it needs to feel like you have an authentic connection with your followers and that you genuinely care for them.   </a:t>
            </a:r>
            <a:endParaRPr b="0" lang="en-US" sz="3200" spc="-1" strike="noStrike">
              <a:latin typeface="Arial Narrow"/>
            </a:endParaRPr>
          </a:p>
        </p:txBody>
      </p:sp>
    </p:spTree>
  </p:cSld>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45" name="TextShape 2"/>
          <p:cNvSpPr txBox="1"/>
          <p:nvPr/>
        </p:nvSpPr>
        <p:spPr>
          <a:xfrm>
            <a:off x="504000" y="1479240"/>
            <a:ext cx="9071640" cy="2711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It is also essential that you remember that there is a difference between having a lot of followers and having followers who are engaged with your content. </a:t>
            </a:r>
            <a:endParaRPr b="0" lang="en-US" sz="3400" spc="-1" strike="noStrike">
              <a:latin typeface="Arial Narrow"/>
            </a:endParaRPr>
          </a:p>
        </p:txBody>
      </p:sp>
    </p:spTree>
  </p:cSld>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47" name="TextShape 2"/>
          <p:cNvSpPr txBox="1"/>
          <p:nvPr/>
        </p:nvSpPr>
        <p:spPr>
          <a:xfrm>
            <a:off x="504000" y="1479240"/>
            <a:ext cx="9071640" cy="2711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400" spc="-1" strike="noStrike">
                <a:latin typeface="Arial Narrow"/>
              </a:rPr>
              <a:t>It is also essential that you remember that there is a difference between having a lot of followers and having followers who are engaged with your content. </a:t>
            </a:r>
            <a:endParaRPr b="0" lang="en-US" sz="3400" spc="-1" strike="noStrike">
              <a:latin typeface="Arial Narrow"/>
            </a:endParaRPr>
          </a:p>
          <a:p>
            <a:pPr marL="432000" indent="-324000">
              <a:spcBef>
                <a:spcPts val="1414"/>
              </a:spcBef>
              <a:buClr>
                <a:srgbClr val="000000"/>
              </a:buClr>
              <a:buSzPct val="45000"/>
              <a:buFont typeface="Wingdings" charset="2"/>
              <a:buChar char=""/>
            </a:pPr>
            <a:r>
              <a:rPr b="0" lang="en-US" sz="3400" spc="-1" strike="noStrike">
                <a:latin typeface="Arial Narrow"/>
              </a:rPr>
              <a:t>There is no use having an abundance of followers if that does not translate into sales. </a:t>
            </a:r>
            <a:endParaRPr b="0" lang="en-US" sz="3400" spc="-1" strike="noStrike">
              <a:latin typeface="Arial Narrow"/>
            </a:endParaRPr>
          </a:p>
        </p:txBody>
      </p:sp>
    </p:spTree>
  </p:cSld>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8"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You should aim to have engaged followers, who interact with your content and purchase your product; these are high quality followers. </a:t>
            </a:r>
            <a:endParaRPr b="0" lang="en-US" sz="4000" spc="-1" strike="noStrike">
              <a:solidFill>
                <a:srgbClr val="000000"/>
              </a:solidFill>
              <a:latin typeface="Arial"/>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49"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50" name="TextShape 2"/>
          <p:cNvSpPr txBox="1"/>
          <p:nvPr/>
        </p:nvSpPr>
        <p:spPr>
          <a:xfrm>
            <a:off x="504000" y="1517040"/>
            <a:ext cx="9071640" cy="26359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In conclusion, the quality of followers is more important than the quantity.</a:t>
            </a:r>
            <a:endParaRPr b="0" lang="en-US" sz="4000" spc="-1" strike="noStrike">
              <a:latin typeface="Arial Narrow"/>
            </a:endParaRPr>
          </a:p>
        </p:txBody>
      </p:sp>
    </p:spTree>
  </p:cSld>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51"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52" name="TextShape 2"/>
          <p:cNvSpPr txBox="1"/>
          <p:nvPr/>
        </p:nvSpPr>
        <p:spPr>
          <a:xfrm>
            <a:off x="504000" y="1517040"/>
            <a:ext cx="9071640" cy="26359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In conclusion, the quality of followers is more important than the quantity. </a:t>
            </a:r>
            <a:endParaRPr b="0" lang="en-US" sz="4000" spc="-1" strike="noStrike">
              <a:latin typeface="Arial Narrow"/>
            </a:endParaRPr>
          </a:p>
          <a:p>
            <a:pPr marL="432000" indent="-324000">
              <a:spcBef>
                <a:spcPts val="1414"/>
              </a:spcBef>
              <a:buClr>
                <a:srgbClr val="000000"/>
              </a:buClr>
              <a:buSzPct val="45000"/>
              <a:buFont typeface="Wingdings" charset="2"/>
              <a:buChar char=""/>
            </a:pPr>
            <a:r>
              <a:rPr b="0" lang="en-US" sz="4000" spc="-1" strike="noStrike">
                <a:latin typeface="Arial Narrow"/>
              </a:rPr>
              <a:t>Aim for engaged and appropriate followers; this is how your business will grow.</a:t>
            </a:r>
            <a:endParaRPr b="0" lang="en-US" sz="4000" spc="-1" strike="noStrike">
              <a:latin typeface="Arial Narrow"/>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In this presentation, you will learn some quick tips for using social media marketing to gain followers.</a:t>
            </a:r>
            <a:endParaRPr b="0" lang="en-US" sz="4000" spc="-1" strike="noStrike">
              <a:solidFill>
                <a:srgbClr val="000000"/>
              </a:solidFill>
              <a:latin typeface="Arial"/>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5" name="" descr=""/>
          <p:cNvPicPr/>
          <p:nvPr/>
        </p:nvPicPr>
        <p:blipFill>
          <a:blip r:embed="rId1"/>
          <a:stretch/>
        </p:blipFill>
        <p:spPr>
          <a:xfrm>
            <a:off x="360" y="360"/>
            <a:ext cx="10079640" cy="5669640"/>
          </a:xfrm>
          <a:prstGeom prst="rect">
            <a:avLst/>
          </a:prstGeom>
          <a:ln>
            <a:noFill/>
          </a:ln>
        </p:spPr>
      </p:pic>
    </p:spTree>
  </p:cSld>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87"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Tree>
  </p:cSld>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89"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0"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p:txBody>
      </p:sp>
    </p:spTree>
  </p:cSld>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1"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92"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3"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p:txBody>
      </p:sp>
    </p:spTree>
  </p:cSld>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4" name="TextShape 1"/>
          <p:cNvSpPr txBox="1"/>
          <p:nvPr/>
        </p:nvSpPr>
        <p:spPr>
          <a:xfrm>
            <a:off x="507960" y="1326600"/>
            <a:ext cx="9071640" cy="5878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Things that you will need to consider include:</a:t>
            </a:r>
            <a:endParaRPr b="0" lang="en-US" sz="3200" spc="-1" strike="noStrike">
              <a:latin typeface="Arial Narrow"/>
            </a:endParaRPr>
          </a:p>
        </p:txBody>
      </p:sp>
      <p:sp>
        <p:nvSpPr>
          <p:cNvPr id="95" name="TextShape 2"/>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6" name="TextShape 3"/>
          <p:cNvSpPr txBox="1"/>
          <p:nvPr/>
        </p:nvSpPr>
        <p:spPr>
          <a:xfrm>
            <a:off x="504000" y="2095560"/>
            <a:ext cx="4426920" cy="25167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Their ages</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Location</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Income</a:t>
            </a:r>
            <a:endParaRPr b="0" lang="en-US" sz="3200" spc="-1" strike="noStrike">
              <a:latin typeface="Arial Narrow"/>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48</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2020-11-19T06:14:40Z</dcterms:modified>
  <cp:revision>9</cp:revision>
  <dc:subject/>
  <dc:title/>
</cp:coreProperties>
</file>